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56" r:id="rId5"/>
    <p:sldId id="258" r:id="rId6"/>
    <p:sldId id="291" r:id="rId7"/>
    <p:sldId id="294" r:id="rId8"/>
    <p:sldId id="261" r:id="rId9"/>
    <p:sldId id="262" r:id="rId10"/>
    <p:sldId id="290" r:id="rId11"/>
    <p:sldId id="295" r:id="rId12"/>
    <p:sldId id="292" r:id="rId13"/>
    <p:sldId id="293" r:id="rId14"/>
    <p:sldId id="296" r:id="rId1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3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A5C38-6F97-553F-1E4E-3DA44B66EA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885B6E-AF75-99F0-9E2E-B998654AF4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214E44-C711-D93A-08E1-A302F255A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B3095-66BF-4B4E-9D6A-116E0D57252C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FAFCD-1990-B04E-C2AD-9F209A083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B7AE7B-29B2-FD0C-B171-A1FA026C2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E8F92-8830-493A-AD8B-1C8B338C963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53505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8E16B-B9F4-A70D-73F2-290C23889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48F5EA-4DE9-CADB-18B4-6CF2C611F4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9C15D-B057-EB7F-E878-8B612C369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B3095-66BF-4B4E-9D6A-116E0D57252C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146CF-1637-19DC-C656-BB7B43B7F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DE482-6F33-74EE-255C-43EBE3E19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E8F92-8830-493A-AD8B-1C8B338C963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11780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54F8A9-3737-E573-7210-8E55ABD9B7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509AE3-5DB3-7E0B-270B-03F612E3A1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E9C6F-CB13-F5B5-A21B-F3E23BD2B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B3095-66BF-4B4E-9D6A-116E0D57252C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06A98-515F-DF26-924F-5825F0123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22FEF-5B81-490D-2781-530285592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E8F92-8830-493A-AD8B-1C8B338C963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33347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A130D-A68F-217A-C649-70EB44E3F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5AECFB-62AF-C70E-B117-685067CC1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45E49-816C-1876-18B8-45BDED7BF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B3095-66BF-4B4E-9D6A-116E0D57252C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310E09-80A7-FC83-5B37-C3556BCF5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489D1-BBFD-F1F5-F76D-812537F26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E8F92-8830-493A-AD8B-1C8B338C963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83618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578FC-7E93-5C93-2E0C-F82363915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B45C3-1BE5-9C58-C602-0C405D80F0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A3B4F-0433-9701-C247-E3F1A914D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B3095-66BF-4B4E-9D6A-116E0D57252C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7088A2-DB55-2F45-EFAB-82937233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50290-CE49-481E-3473-F2010B596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E8F92-8830-493A-AD8B-1C8B338C963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26339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93D81-B343-52E6-1237-360C454A5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9B7C5-FDB4-F597-4D5A-1CCAFD30D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66A3D7-3E13-7C66-4BC8-B5CBA03FA2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CCE4B6-C956-DAE3-7B63-44201B285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B3095-66BF-4B4E-9D6A-116E0D57252C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716422-B9AB-9774-712C-F620398A6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702DE-4975-3BC8-D8A9-0A0756703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E8F92-8830-493A-AD8B-1C8B338C963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14638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55B34-5220-AEE1-0D3D-3BB107F4A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E6A03-A07A-D270-B17A-A1DC3B187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3D902B-B3D8-9410-D14C-A4B08FD9AF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4E1320-DF64-B17E-B02C-6E67A09F84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E27FF2-68AE-E44F-0884-AAF2B40B5D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121EE-33BE-98A2-C005-C0FA94571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B3095-66BF-4B4E-9D6A-116E0D57252C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D9ADC-2692-D54A-B5AD-9B77C1188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E17475-5437-0F40-B866-6A6B85342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E8F92-8830-493A-AD8B-1C8B338C963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98303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ED63C-99A6-CFDD-AD26-39DA8598F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4AF4B8-C106-8D4C-9408-18DCA66A9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B3095-66BF-4B4E-9D6A-116E0D57252C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E66972-356B-3DE0-7FB0-35DB409CA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C15D47-ECD8-FFA2-66F2-4C8F51AC3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E8F92-8830-493A-AD8B-1C8B338C963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36853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5E3205-CBE6-067C-F5CE-9F4A0046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B3095-66BF-4B4E-9D6A-116E0D57252C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C296C0-214E-CB28-32BB-E477A9EC7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8E2FE-78B5-E7DD-F254-F05A5CA1D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E8F92-8830-493A-AD8B-1C8B338C963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89556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558B8-8AA0-35BB-43A4-6E868A2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9B7AF-A0EC-59CB-7A8F-6841FEA98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67A9C5-2E76-8CE0-6012-DB302EFBB2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D9DBC5-DA0D-35CF-9513-A81B9EB4B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B3095-66BF-4B4E-9D6A-116E0D57252C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85E95E-6DAA-01F4-D456-9A039F39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3F5A3A-1500-BBF4-B32D-C068F0D33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E8F92-8830-493A-AD8B-1C8B338C963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23520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10023-C1B0-0BEB-C69A-4B538FD4A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E7C38F-D060-9125-16D4-D64F721B62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47BB0-C078-320E-77CA-4AF355F0F7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1FB3F0-3E03-3C3B-7E97-22C3E7A21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B3095-66BF-4B4E-9D6A-116E0D57252C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EEBE2B-63A5-DD50-5223-952CD0C13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04DDAE-4B74-19ED-3386-055D059D8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E8F92-8830-493A-AD8B-1C8B338C963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18303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F22CF9-3FE0-F87C-32E1-46267E674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23CB2E-ADC4-C611-9F37-F42AADCC9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C8881-B9CC-C91E-698B-9734787415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B3095-66BF-4B4E-9D6A-116E0D57252C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B29BA-26EB-8D5A-3086-BB154CE91F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D1D7F-34D5-4F79-8BF9-2557747A28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E8F92-8830-493A-AD8B-1C8B338C963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7543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8.png"/><Relationship Id="rId5" Type="http://schemas.microsoft.com/office/2007/relationships/media" Target="../media/media3.mp3"/><Relationship Id="rId10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6BBA-ED96-67B1-65F7-B38C58086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4459" y="3768334"/>
            <a:ext cx="6764692" cy="1012054"/>
          </a:xfrm>
        </p:spPr>
        <p:txBody>
          <a:bodyPr>
            <a:normAutofit fontScale="90000"/>
          </a:bodyPr>
          <a:lstStyle/>
          <a:p>
            <a:r>
              <a:rPr lang="hr-HR" sz="5400" b="1" dirty="0" err="1"/>
              <a:t>Lesson</a:t>
            </a:r>
            <a:r>
              <a:rPr lang="hr-HR" sz="5400" b="1" dirty="0"/>
              <a:t> 23</a:t>
            </a:r>
            <a:br>
              <a:rPr lang="hr-HR" sz="5400" b="1" dirty="0"/>
            </a:br>
            <a:r>
              <a:rPr lang="hr-HR" sz="5400" b="1" dirty="0"/>
              <a:t>Green talk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3C4857-69B2-EE48-4649-CAC5F1D5B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0558" y="2305050"/>
            <a:ext cx="6400938" cy="1710489"/>
          </a:xfrm>
        </p:spPr>
        <p:txBody>
          <a:bodyPr>
            <a:noAutofit/>
          </a:bodyPr>
          <a:lstStyle/>
          <a:p>
            <a:r>
              <a:rPr lang="hr-HR" sz="6500" b="1" dirty="0">
                <a:solidFill>
                  <a:srgbClr val="C00000"/>
                </a:solidFill>
              </a:rPr>
              <a:t>UNIT 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0A8FD-78CA-267A-FC8E-E8AE8DDF1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88" y="528449"/>
            <a:ext cx="4505897" cy="599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59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-3988"/>
            <a:ext cx="10515600" cy="1325563"/>
          </a:xfrm>
        </p:spPr>
        <p:txBody>
          <a:bodyPr>
            <a:normAutofit/>
          </a:bodyPr>
          <a:lstStyle/>
          <a:p>
            <a:r>
              <a:rPr lang="hr-HR" sz="2800" dirty="0" err="1"/>
              <a:t>Workbook</a:t>
            </a:r>
            <a:r>
              <a:rPr lang="hr-HR" sz="2800" dirty="0"/>
              <a:t> </a:t>
            </a:r>
            <a:r>
              <a:rPr lang="hr-HR" sz="2800" dirty="0" err="1"/>
              <a:t>page</a:t>
            </a:r>
            <a:r>
              <a:rPr lang="hr-HR" sz="2800" dirty="0"/>
              <a:t> 110.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49E1A4-5B06-38A4-FAAE-6409FB6E5227}"/>
              </a:ext>
            </a:extLst>
          </p:cNvPr>
          <p:cNvSpPr txBox="1"/>
          <p:nvPr/>
        </p:nvSpPr>
        <p:spPr>
          <a:xfrm>
            <a:off x="6000780" y="1182999"/>
            <a:ext cx="619122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The Williams and the McDonnells did a lot of things yesterday. </a:t>
            </a:r>
          </a:p>
          <a:p>
            <a:r>
              <a:rPr lang="en-US" sz="2600" dirty="0"/>
              <a:t>Find the right ending. Copy the sentences below in Task A.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2BD0E3-7E3C-7BAD-E913-7F3714EED190}"/>
              </a:ext>
            </a:extLst>
          </p:cNvPr>
          <p:cNvSpPr txBox="1"/>
          <p:nvPr/>
        </p:nvSpPr>
        <p:spPr>
          <a:xfrm>
            <a:off x="6002345" y="3007849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EE896F-5174-30FE-BF31-E7724B046E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"/>
          <a:stretch/>
        </p:blipFill>
        <p:spPr>
          <a:xfrm>
            <a:off x="787853" y="1182999"/>
            <a:ext cx="4291327" cy="5431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9FDC04-1C63-39D3-A19E-9CAE8DD79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2" y="1304158"/>
            <a:ext cx="5509737" cy="518967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72C4CF-6F8D-85F1-48CA-3DDF6512D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231" y="1760722"/>
            <a:ext cx="2784746" cy="24493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530DFC-CCDC-725E-68DD-ED97B54628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0" y="2182451"/>
            <a:ext cx="5897223" cy="271927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14EFE6C-9D06-5858-70B9-5F3548A2FAD6}"/>
              </a:ext>
            </a:extLst>
          </p:cNvPr>
          <p:cNvSpPr txBox="1"/>
          <p:nvPr/>
        </p:nvSpPr>
        <p:spPr>
          <a:xfrm>
            <a:off x="6037131" y="4117188"/>
            <a:ext cx="593139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What did you do yesterday? </a:t>
            </a:r>
          </a:p>
          <a:p>
            <a:r>
              <a:rPr lang="en-US" sz="2600" dirty="0"/>
              <a:t>Make sentences in Task B.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FD48C0-F5FC-841F-B474-FDFC3D70E3B3}"/>
              </a:ext>
            </a:extLst>
          </p:cNvPr>
          <p:cNvSpPr txBox="1"/>
          <p:nvPr/>
        </p:nvSpPr>
        <p:spPr>
          <a:xfrm>
            <a:off x="6068629" y="5134194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class</a:t>
            </a:r>
            <a:r>
              <a:rPr lang="hr-HR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227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E3F1F58-CEFE-05DB-8F04-E49DF15E792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42402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C8DC44-2244-033C-77CD-8909FCE70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343054"/>
            <a:ext cx="5471604" cy="152125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Look at the eco symbols in Task I. Discuss in class what they mean. The table below can help you.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0BF1C6-3327-2D5A-23CE-AD9A33ABCB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39"/>
          <a:stretch/>
        </p:blipFill>
        <p:spPr>
          <a:xfrm>
            <a:off x="1" y="497149"/>
            <a:ext cx="2865168" cy="403476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3988E6-4498-E9D4-ADFD-5D7DD5539B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" y="4533334"/>
            <a:ext cx="5436198" cy="21821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6EE756-8032-DAAB-60ED-FAA0E32554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169" y="68299"/>
            <a:ext cx="2743438" cy="489246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B6E17601-5EC0-4A91-FEC0-53473E4CEFBE}"/>
              </a:ext>
            </a:extLst>
          </p:cNvPr>
          <p:cNvSpPr txBox="1">
            <a:spLocks/>
          </p:cNvSpPr>
          <p:nvPr/>
        </p:nvSpPr>
        <p:spPr>
          <a:xfrm>
            <a:off x="6096000" y="1753903"/>
            <a:ext cx="5471604" cy="669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62A3B41-C3A5-4BD7-14C6-F3D349CB0D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" r="2513"/>
          <a:stretch/>
        </p:blipFill>
        <p:spPr>
          <a:xfrm>
            <a:off x="99988" y="666204"/>
            <a:ext cx="2687600" cy="36966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0AE4931-2436-1BB2-07A3-F5564DC53ED7}"/>
              </a:ext>
            </a:extLst>
          </p:cNvPr>
          <p:cNvSpPr txBox="1"/>
          <p:nvPr/>
        </p:nvSpPr>
        <p:spPr>
          <a:xfrm>
            <a:off x="6096000" y="2796466"/>
            <a:ext cx="5471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What does ‘Think globally’ mean? </a:t>
            </a:r>
          </a:p>
          <a:p>
            <a:r>
              <a:rPr lang="en-US" sz="2800" dirty="0"/>
              <a:t>Read the text and find out.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6B2045-2196-1DC5-8F52-E12705FA32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27"/>
          <a:stretch/>
        </p:blipFill>
        <p:spPr bwMode="auto">
          <a:xfrm>
            <a:off x="5521938" y="5333624"/>
            <a:ext cx="6430202" cy="95410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E662A4F-756E-9504-6539-74257781CC6A}"/>
              </a:ext>
            </a:extLst>
          </p:cNvPr>
          <p:cNvSpPr txBox="1"/>
          <p:nvPr/>
        </p:nvSpPr>
        <p:spPr>
          <a:xfrm>
            <a:off x="6096000" y="4054860"/>
            <a:ext cx="59960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T</a:t>
            </a:r>
            <a:r>
              <a:rPr lang="en-US" sz="2800" dirty="0"/>
              <a:t>ran</a:t>
            </a:r>
            <a:r>
              <a:rPr lang="hr-HR" sz="2800" dirty="0"/>
              <a:t>s</a:t>
            </a:r>
            <a:r>
              <a:rPr lang="en-US" sz="2800" dirty="0"/>
              <a:t>late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en-US" sz="2800" dirty="0"/>
              <a:t>phrases from task I</a:t>
            </a:r>
            <a:r>
              <a:rPr lang="hr-HR" sz="2800" dirty="0"/>
              <a:t>.</a:t>
            </a:r>
          </a:p>
          <a:p>
            <a:r>
              <a:rPr lang="en-US" sz="2800" dirty="0"/>
              <a:t>Work in pairs</a:t>
            </a:r>
            <a:r>
              <a:rPr lang="hr-HR" sz="2800" dirty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4075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39"/>
            <a:ext cx="10515600" cy="1325563"/>
          </a:xfrm>
        </p:spPr>
        <p:txBody>
          <a:bodyPr/>
          <a:lstStyle/>
          <a:p>
            <a:r>
              <a:rPr lang="hr-HR" sz="2800" dirty="0" err="1"/>
              <a:t>Workbook</a:t>
            </a:r>
            <a:r>
              <a:rPr lang="hr-HR" sz="2800" dirty="0"/>
              <a:t> </a:t>
            </a:r>
            <a:r>
              <a:rPr lang="hr-HR" sz="2800" dirty="0" err="1"/>
              <a:t>page</a:t>
            </a:r>
            <a:r>
              <a:rPr lang="hr-HR" sz="2800" dirty="0"/>
              <a:t> 111</a:t>
            </a:r>
            <a:r>
              <a:rPr lang="hr-HR" i="1" dirty="0"/>
              <a:t>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49E1A4-5B06-38A4-FAAE-6409FB6E5227}"/>
              </a:ext>
            </a:extLst>
          </p:cNvPr>
          <p:cNvSpPr txBox="1"/>
          <p:nvPr/>
        </p:nvSpPr>
        <p:spPr>
          <a:xfrm>
            <a:off x="6000780" y="1182999"/>
            <a:ext cx="59313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Williams are going back to Liverpool. Unscramble the questions. Write them on the line in Task D.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2BD0E3-7E3C-7BAD-E913-7F3714EED190}"/>
              </a:ext>
            </a:extLst>
          </p:cNvPr>
          <p:cNvSpPr txBox="1"/>
          <p:nvPr/>
        </p:nvSpPr>
        <p:spPr>
          <a:xfrm>
            <a:off x="6000780" y="2640567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EE896F-5174-30FE-BF31-E7724B046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" b="1591"/>
          <a:stretch/>
        </p:blipFill>
        <p:spPr>
          <a:xfrm>
            <a:off x="787853" y="1182999"/>
            <a:ext cx="4291327" cy="54319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14EFE6C-9D06-5858-70B9-5F3548A2FAD6}"/>
              </a:ext>
            </a:extLst>
          </p:cNvPr>
          <p:cNvSpPr txBox="1"/>
          <p:nvPr/>
        </p:nvSpPr>
        <p:spPr>
          <a:xfrm>
            <a:off x="6000779" y="3722059"/>
            <a:ext cx="59313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Choose a word from the box in Task E to fit the definition.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FD48C0-F5FC-841F-B474-FDFC3D70E3B3}"/>
              </a:ext>
            </a:extLst>
          </p:cNvPr>
          <p:cNvSpPr txBox="1"/>
          <p:nvPr/>
        </p:nvSpPr>
        <p:spPr>
          <a:xfrm>
            <a:off x="6000780" y="4685909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3FD498-261B-32CA-6F50-4FB79FF8FC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63" y="1393794"/>
            <a:ext cx="5105842" cy="441236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621606-A773-9B63-54B3-82833819A4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93" y="1980475"/>
            <a:ext cx="4259949" cy="30025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8084FB-96E3-5610-DD91-3FBF953296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27" y="2508562"/>
            <a:ext cx="5434233" cy="262563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667EE2-41CD-40B6-BB6A-091D3BDF78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5"/>
          <a:stretch/>
        </p:blipFill>
        <p:spPr>
          <a:xfrm>
            <a:off x="772413" y="3296510"/>
            <a:ext cx="4647108" cy="180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5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21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39"/>
            <a:ext cx="10515600" cy="1325563"/>
          </a:xfrm>
        </p:spPr>
        <p:txBody>
          <a:bodyPr>
            <a:normAutofit/>
          </a:bodyPr>
          <a:lstStyle/>
          <a:p>
            <a:r>
              <a:rPr lang="hr-HR" sz="2800" dirty="0" err="1"/>
              <a:t>Workbook</a:t>
            </a:r>
            <a:r>
              <a:rPr lang="hr-HR" sz="2800" dirty="0"/>
              <a:t> </a:t>
            </a:r>
            <a:r>
              <a:rPr lang="hr-HR" sz="2800" dirty="0" err="1"/>
              <a:t>page</a:t>
            </a:r>
            <a:r>
              <a:rPr lang="hr-HR" sz="2800" dirty="0"/>
              <a:t> 112.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49E1A4-5B06-38A4-FAAE-6409FB6E5227}"/>
              </a:ext>
            </a:extLst>
          </p:cNvPr>
          <p:cNvSpPr txBox="1"/>
          <p:nvPr/>
        </p:nvSpPr>
        <p:spPr>
          <a:xfrm>
            <a:off x="6096000" y="1586481"/>
            <a:ext cx="59313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Find pairs in Task F. Copy them on the lines below.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2BD0E3-7E3C-7BAD-E913-7F3714EED190}"/>
              </a:ext>
            </a:extLst>
          </p:cNvPr>
          <p:cNvSpPr txBox="1"/>
          <p:nvPr/>
        </p:nvSpPr>
        <p:spPr>
          <a:xfrm>
            <a:off x="6155273" y="2633184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EE896F-5174-30FE-BF31-E7724B046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4" b="4984"/>
          <a:stretch/>
        </p:blipFill>
        <p:spPr>
          <a:xfrm>
            <a:off x="787853" y="1182999"/>
            <a:ext cx="4291327" cy="54319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14EFE6C-9D06-5858-70B9-5F3548A2FAD6}"/>
              </a:ext>
            </a:extLst>
          </p:cNvPr>
          <p:cNvSpPr txBox="1"/>
          <p:nvPr/>
        </p:nvSpPr>
        <p:spPr>
          <a:xfrm>
            <a:off x="6074255" y="4193561"/>
            <a:ext cx="59313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Fill in the sentences in Task E with the expression from Task F.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FD48C0-F5FC-841F-B474-FDFC3D70E3B3}"/>
              </a:ext>
            </a:extLst>
          </p:cNvPr>
          <p:cNvSpPr txBox="1"/>
          <p:nvPr/>
        </p:nvSpPr>
        <p:spPr>
          <a:xfrm>
            <a:off x="6096000" y="5142311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93E532-11AF-B408-09BF-E917766082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27" y="1163501"/>
            <a:ext cx="5540220" cy="546401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D35ECD-A99D-F9E4-3DD5-36F50BF0E9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596" y="1506000"/>
            <a:ext cx="464860" cy="32006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BC0A9D-C7C2-7832-C0CA-5DB5C4AE07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5" y="5252530"/>
            <a:ext cx="5128704" cy="13336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1D21EDD-BE32-DF55-A0FD-46B328A5C7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" r="3258"/>
          <a:stretch/>
        </p:blipFill>
        <p:spPr>
          <a:xfrm>
            <a:off x="161638" y="2381736"/>
            <a:ext cx="5736598" cy="302754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7A1B92-5F55-7CD4-BE6C-C75772BA1C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97" y="2783648"/>
            <a:ext cx="5182050" cy="25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2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21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06CCB2B-0C26-6E80-DEB8-BEFFE88C38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"/>
          <a:stretch/>
        </p:blipFill>
        <p:spPr>
          <a:xfrm>
            <a:off x="0" y="1"/>
            <a:ext cx="5181600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4D5ABD-9EC7-869D-D909-CFD9A33731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94646" y="254278"/>
            <a:ext cx="6088486" cy="404251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Martin and his friends are writing some tips on how to create an eco-friendly home. </a:t>
            </a:r>
          </a:p>
          <a:p>
            <a:pPr marL="0" indent="0">
              <a:buNone/>
            </a:pPr>
            <a:r>
              <a:rPr lang="en-US" dirty="0"/>
              <a:t>Work in groups of four. </a:t>
            </a:r>
          </a:p>
          <a:p>
            <a:pPr marL="0" indent="0">
              <a:buNone/>
            </a:pPr>
            <a:r>
              <a:rPr lang="en-US" dirty="0"/>
              <a:t>Each person chooses one box and fills it in with tips written below.</a:t>
            </a:r>
          </a:p>
          <a:p>
            <a:pPr marL="0" indent="0">
              <a:buNone/>
            </a:pPr>
            <a:r>
              <a:rPr lang="en-US" dirty="0"/>
              <a:t>Translate the phrases.</a:t>
            </a:r>
          </a:p>
          <a:p>
            <a:pPr marL="0" indent="0">
              <a:buNone/>
            </a:pPr>
            <a:r>
              <a:rPr lang="en-US" dirty="0"/>
              <a:t>Present your work to the class.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C9794A-017B-89A2-84F4-B63B0C869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8" y="1183105"/>
            <a:ext cx="5479255" cy="495342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7F98E3-DC52-3722-222F-7E444B372610}"/>
              </a:ext>
            </a:extLst>
          </p:cNvPr>
          <p:cNvSpPr txBox="1"/>
          <p:nvPr/>
        </p:nvSpPr>
        <p:spPr>
          <a:xfrm>
            <a:off x="5994646" y="4320652"/>
            <a:ext cx="55248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Which of these things do you do?</a:t>
            </a:r>
          </a:p>
          <a:p>
            <a:r>
              <a:rPr lang="en-US" sz="2800" dirty="0"/>
              <a:t>Which of them don’t you do? Why not? Discuss in class.</a:t>
            </a:r>
          </a:p>
          <a:p>
            <a:r>
              <a:rPr lang="en-US" sz="2800" dirty="0"/>
              <a:t>Did you do any of them yesterday?</a:t>
            </a:r>
          </a:p>
        </p:txBody>
      </p:sp>
    </p:spTree>
    <p:extLst>
      <p:ext uri="{BB962C8B-B14F-4D97-AF65-F5344CB8AC3E}">
        <p14:creationId xmlns:p14="http://schemas.microsoft.com/office/powerpoint/2010/main" val="7516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5AF29-8963-24EF-50C1-D5BFC6219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96473"/>
          </a:xfrm>
        </p:spPr>
        <p:txBody>
          <a:bodyPr>
            <a:normAutofit/>
          </a:bodyPr>
          <a:lstStyle/>
          <a:p>
            <a:pPr algn="ctr"/>
            <a:r>
              <a:rPr lang="hr-HR" dirty="0" err="1"/>
              <a:t>Explain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en-US" dirty="0"/>
              <a:t>term </a:t>
            </a:r>
            <a:r>
              <a:rPr lang="en-US" b="1" dirty="0"/>
              <a:t>green living</a:t>
            </a:r>
            <a:r>
              <a:rPr lang="hr-HR" b="1" dirty="0"/>
              <a:t>.</a:t>
            </a:r>
            <a:br>
              <a:rPr lang="hr-HR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9F071-B0BE-4684-C76D-35EBCEF63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63" y="1513910"/>
            <a:ext cx="6158171" cy="46156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To live green and sustainably is a lifestyle</a:t>
            </a:r>
            <a:r>
              <a:rPr lang="hr-HR" dirty="0"/>
              <a:t>. </a:t>
            </a:r>
          </a:p>
          <a:p>
            <a:pPr marL="0" indent="0">
              <a:buNone/>
            </a:pPr>
            <a:r>
              <a:rPr lang="hr-HR" dirty="0" err="1"/>
              <a:t>It</a:t>
            </a:r>
            <a:r>
              <a:rPr lang="en-US" dirty="0"/>
              <a:t> does</a:t>
            </a:r>
            <a:r>
              <a:rPr lang="hr-HR" dirty="0" err="1"/>
              <a:t>n’t</a:t>
            </a:r>
            <a:r>
              <a:rPr lang="en-US" dirty="0"/>
              <a:t> </a:t>
            </a:r>
            <a:r>
              <a:rPr lang="hr-HR" dirty="0"/>
              <a:t>do</a:t>
            </a:r>
            <a:r>
              <a:rPr lang="en-US" dirty="0"/>
              <a:t> long-term or irreparable damage to the nature.</a:t>
            </a:r>
          </a:p>
          <a:p>
            <a:pPr marL="0" indent="0">
              <a:buNone/>
            </a:pPr>
            <a:r>
              <a:rPr lang="en-US" dirty="0"/>
              <a:t>What are some ways to live more sustainably?</a:t>
            </a:r>
          </a:p>
          <a:p>
            <a:pPr marL="0" indent="0">
              <a:buNone/>
            </a:pPr>
            <a:r>
              <a:rPr lang="en-US" dirty="0"/>
              <a:t>Should everyone live like that? Why?</a:t>
            </a:r>
          </a:p>
          <a:p>
            <a:pPr marL="0" indent="0">
              <a:buNone/>
            </a:pPr>
            <a:r>
              <a:rPr lang="en-US" dirty="0"/>
              <a:t>How do you think we could make our lifestyle more sustainable? </a:t>
            </a:r>
          </a:p>
          <a:p>
            <a:pPr marL="0" indent="0">
              <a:buNone/>
            </a:pPr>
            <a:r>
              <a:rPr lang="en-US" b="1" dirty="0"/>
              <a:t>Write down some ideas.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C99069-E045-384F-2DAE-0E8C5D288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787" y="2731984"/>
            <a:ext cx="2049958" cy="21795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578628-924D-541D-DFB0-FB362C0D8C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115">
            <a:off x="6730611" y="5176220"/>
            <a:ext cx="1442025" cy="14649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12E735-3D76-49B2-FFC3-5E7FC20CD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0211">
            <a:off x="8474198" y="2440467"/>
            <a:ext cx="3362487" cy="38567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5045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4000">
              <a:schemeClr val="accent6">
                <a:lumMod val="40000"/>
                <a:lumOff val="60000"/>
              </a:schemeClr>
            </a:gs>
            <a:gs pos="83000">
              <a:schemeClr val="accent6">
                <a:lumMod val="40000"/>
                <a:lumOff val="6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53F7B-10EA-4133-8C6B-3D75349E5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 err="1"/>
              <a:t>Translate</a:t>
            </a:r>
            <a:r>
              <a:rPr lang="hr-HR" b="1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8B1EC-A03F-0ED4-83CC-8DDC7D708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604" y="1875715"/>
            <a:ext cx="841233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peaceful</a:t>
            </a:r>
            <a:r>
              <a:rPr lang="hr-HR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hr-HR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fresh</a:t>
            </a:r>
            <a:r>
              <a:rPr lang="hr-HR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air</a:t>
            </a:r>
            <a:r>
              <a:rPr lang="hr-HR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hr-HR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hr-HR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lot</a:t>
            </a:r>
            <a:r>
              <a:rPr lang="hr-HR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hr-HR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places</a:t>
            </a:r>
            <a:r>
              <a:rPr lang="hr-HR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hr-HR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go</a:t>
            </a:r>
            <a:r>
              <a:rPr lang="hr-HR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for a </a:t>
            </a:r>
            <a:r>
              <a:rPr lang="hr-HR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walk</a:t>
            </a:r>
            <a:r>
              <a:rPr lang="hr-HR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hr-HR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ride</a:t>
            </a:r>
            <a:r>
              <a:rPr lang="hr-HR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your</a:t>
            </a:r>
            <a:r>
              <a:rPr lang="hr-HR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bike </a:t>
            </a:r>
          </a:p>
          <a:p>
            <a:pPr marL="0" indent="0">
              <a:buNone/>
            </a:pPr>
            <a:r>
              <a:rPr lang="hr-HR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no </a:t>
            </a:r>
            <a:r>
              <a:rPr lang="hr-HR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traffic</a:t>
            </a:r>
            <a:r>
              <a:rPr lang="hr-HR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hr-HR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living</a:t>
            </a:r>
            <a:r>
              <a:rPr lang="hr-HR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r>
              <a:rPr lang="hr-HR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contact</a:t>
            </a:r>
            <a:r>
              <a:rPr lang="hr-HR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hr-HR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nature </a:t>
            </a:r>
          </a:p>
          <a:p>
            <a:pPr marL="0" indent="0">
              <a:buNone/>
            </a:pPr>
            <a:r>
              <a:rPr lang="hr-HR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no </a:t>
            </a:r>
            <a:r>
              <a:rPr lang="hr-HR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shopping</a:t>
            </a:r>
            <a:r>
              <a:rPr lang="hr-HR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facilities</a:t>
            </a:r>
            <a:r>
              <a:rPr lang="hr-HR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hr-HR" b="1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no</a:t>
            </a:r>
            <a:r>
              <a:rPr lang="hr-HR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education</a:t>
            </a:r>
            <a:r>
              <a:rPr lang="hr-HR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facilities</a:t>
            </a:r>
            <a:endParaRPr lang="hr-HR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b="1" u="sng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not</a:t>
            </a:r>
            <a:r>
              <a:rPr lang="hr-HR" b="1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b="1" u="sng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enough</a:t>
            </a:r>
            <a:r>
              <a:rPr lang="hr-HR" b="1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sports</a:t>
            </a:r>
            <a:r>
              <a:rPr lang="hr-HR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facilities</a:t>
            </a:r>
            <a:endParaRPr lang="hr-HR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sz="2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F39A0C-ADD4-2CBE-0447-56652E12479D}"/>
              </a:ext>
            </a:extLst>
          </p:cNvPr>
          <p:cNvSpPr txBox="1"/>
          <p:nvPr/>
        </p:nvSpPr>
        <p:spPr>
          <a:xfrm>
            <a:off x="1714871" y="1853641"/>
            <a:ext cx="1988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solidFill>
                  <a:schemeClr val="accent1"/>
                </a:solidFill>
              </a:rPr>
              <a:t>miran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A7DBEE-7DF1-86F6-AA1B-E4D0C59B0EDF}"/>
              </a:ext>
            </a:extLst>
          </p:cNvPr>
          <p:cNvSpPr txBox="1"/>
          <p:nvPr/>
        </p:nvSpPr>
        <p:spPr>
          <a:xfrm>
            <a:off x="1714870" y="2320098"/>
            <a:ext cx="1988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solidFill>
                  <a:schemeClr val="accent1"/>
                </a:solidFill>
              </a:rPr>
              <a:t>svjež zrak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F3DF1B-8927-2CC5-30FB-EA04B986FB3F}"/>
              </a:ext>
            </a:extLst>
          </p:cNvPr>
          <p:cNvSpPr txBox="1"/>
          <p:nvPr/>
        </p:nvSpPr>
        <p:spPr>
          <a:xfrm>
            <a:off x="7020901" y="2890118"/>
            <a:ext cx="7714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chemeClr val="accent1"/>
                </a:solidFill>
              </a:rPr>
              <a:t>puno mjesta za šetnju ili vožnju biciklom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781DDC-EC2E-04C7-97F6-700778411F5B}"/>
              </a:ext>
            </a:extLst>
          </p:cNvPr>
          <p:cNvSpPr txBox="1"/>
          <p:nvPr/>
        </p:nvSpPr>
        <p:spPr>
          <a:xfrm>
            <a:off x="1714870" y="3429000"/>
            <a:ext cx="614186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b="1" dirty="0">
                <a:solidFill>
                  <a:schemeClr val="accent1"/>
                </a:solidFill>
              </a:rPr>
              <a:t>nema prometa (prometne gužve)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FFA0C7-680D-0E83-2C99-48846F9F039E}"/>
              </a:ext>
            </a:extLst>
          </p:cNvPr>
          <p:cNvSpPr txBox="1"/>
          <p:nvPr/>
        </p:nvSpPr>
        <p:spPr>
          <a:xfrm>
            <a:off x="4498434" y="3920236"/>
            <a:ext cx="50255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b="1" dirty="0">
                <a:solidFill>
                  <a:schemeClr val="accent1"/>
                </a:solidFill>
              </a:rPr>
              <a:t>živjeti u dodiru s prirodom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BE6AD3-130A-1698-2BC3-62BF4FCA7C32}"/>
              </a:ext>
            </a:extLst>
          </p:cNvPr>
          <p:cNvSpPr txBox="1"/>
          <p:nvPr/>
        </p:nvSpPr>
        <p:spPr>
          <a:xfrm>
            <a:off x="3571783" y="4351484"/>
            <a:ext cx="28748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b="1" dirty="0">
                <a:solidFill>
                  <a:schemeClr val="accent1"/>
                </a:solidFill>
              </a:rPr>
              <a:t>nema trgovina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51EDD7-6415-01EE-04BF-CB78AA26F33F}"/>
              </a:ext>
            </a:extLst>
          </p:cNvPr>
          <p:cNvSpPr txBox="1"/>
          <p:nvPr/>
        </p:nvSpPr>
        <p:spPr>
          <a:xfrm>
            <a:off x="3571783" y="4935075"/>
            <a:ext cx="51305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b="1" dirty="0">
                <a:solidFill>
                  <a:schemeClr val="accent1"/>
                </a:solidFill>
              </a:rPr>
              <a:t>nema obrazovnih ustanova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453300-9A05-7587-C00A-C4AF2C6AA42D}"/>
              </a:ext>
            </a:extLst>
          </p:cNvPr>
          <p:cNvSpPr txBox="1"/>
          <p:nvPr/>
        </p:nvSpPr>
        <p:spPr>
          <a:xfrm>
            <a:off x="4498434" y="5457471"/>
            <a:ext cx="62572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b="1" dirty="0">
                <a:solidFill>
                  <a:schemeClr val="accent1"/>
                </a:solidFill>
              </a:rPr>
              <a:t>nema dovoljno sportskih objekata</a:t>
            </a:r>
          </a:p>
        </p:txBody>
      </p:sp>
    </p:spTree>
    <p:extLst>
      <p:ext uri="{BB962C8B-B14F-4D97-AF65-F5344CB8AC3E}">
        <p14:creationId xmlns:p14="http://schemas.microsoft.com/office/powerpoint/2010/main" val="27723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68C1C1C-5E00-8DAB-5979-DE200EEA70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473719" cy="6858001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0D5341-47B8-8766-24C8-0975D9F14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00724" y="184150"/>
            <a:ext cx="6048376" cy="1851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/>
              <a:t>Read the sentences in Task A. </a:t>
            </a:r>
          </a:p>
          <a:p>
            <a:pPr marL="0" indent="0">
              <a:buNone/>
            </a:pPr>
            <a:r>
              <a:rPr lang="en-US" sz="2600" dirty="0"/>
              <a:t>There is one that doesn’t belong there. Which one?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09C8B0-F6BA-2B10-0D5E-BA8A9BEEC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32" y="1379041"/>
            <a:ext cx="4298052" cy="409991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588B7C2C-E65D-4234-CB9E-764B218CB5B8}"/>
              </a:ext>
            </a:extLst>
          </p:cNvPr>
          <p:cNvSpPr txBox="1">
            <a:spLocks/>
          </p:cNvSpPr>
          <p:nvPr/>
        </p:nvSpPr>
        <p:spPr>
          <a:xfrm>
            <a:off x="5800724" y="2013215"/>
            <a:ext cx="6048376" cy="688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sz="2600" b="1" dirty="0" err="1"/>
              <a:t>Check</a:t>
            </a:r>
            <a:r>
              <a:rPr lang="hr-HR" sz="2600" b="1" dirty="0"/>
              <a:t>. 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7C309CF2-B199-E0C7-C254-A8E632A05D35}"/>
              </a:ext>
            </a:extLst>
          </p:cNvPr>
          <p:cNvSpPr txBox="1">
            <a:spLocks/>
          </p:cNvSpPr>
          <p:nvPr/>
        </p:nvSpPr>
        <p:spPr>
          <a:xfrm>
            <a:off x="5800724" y="2771214"/>
            <a:ext cx="6048376" cy="1533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2600" dirty="0" err="1"/>
              <a:t>Look</a:t>
            </a:r>
            <a:r>
              <a:rPr lang="hr-HR" sz="2600" dirty="0"/>
              <a:t> at </a:t>
            </a:r>
            <a:r>
              <a:rPr lang="hr-HR" sz="2600" dirty="0" err="1"/>
              <a:t>the</a:t>
            </a:r>
            <a:r>
              <a:rPr lang="hr-HR" sz="2600" dirty="0"/>
              <a:t> </a:t>
            </a:r>
            <a:r>
              <a:rPr lang="hr-HR" sz="2600" dirty="0" err="1"/>
              <a:t>picture</a:t>
            </a:r>
            <a:r>
              <a:rPr lang="hr-HR" sz="2600" dirty="0"/>
              <a:t> </a:t>
            </a:r>
            <a:r>
              <a:rPr lang="hr-HR" sz="2600" dirty="0" err="1"/>
              <a:t>in</a:t>
            </a:r>
            <a:r>
              <a:rPr lang="hr-HR" sz="2600" dirty="0"/>
              <a:t> </a:t>
            </a:r>
            <a:r>
              <a:rPr lang="hr-HR" sz="2600" dirty="0" err="1"/>
              <a:t>Task</a:t>
            </a:r>
            <a:r>
              <a:rPr lang="hr-HR" sz="2600" dirty="0"/>
              <a:t> B.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2600" dirty="0"/>
              <a:t>Who </a:t>
            </a:r>
            <a:r>
              <a:rPr lang="hr-HR" sz="2600" dirty="0" err="1"/>
              <a:t>is</a:t>
            </a:r>
            <a:r>
              <a:rPr lang="hr-HR" sz="2600" dirty="0"/>
              <a:t> </a:t>
            </a:r>
            <a:r>
              <a:rPr lang="hr-HR" sz="2600" dirty="0" err="1"/>
              <a:t>in</a:t>
            </a:r>
            <a:r>
              <a:rPr lang="hr-HR" sz="2600" dirty="0"/>
              <a:t> </a:t>
            </a:r>
            <a:r>
              <a:rPr lang="hr-HR" sz="2600" dirty="0" err="1"/>
              <a:t>the</a:t>
            </a:r>
            <a:r>
              <a:rPr lang="hr-HR" sz="2600" dirty="0"/>
              <a:t> </a:t>
            </a:r>
            <a:r>
              <a:rPr lang="hr-HR" sz="2600" dirty="0" err="1"/>
              <a:t>picture</a:t>
            </a:r>
            <a:r>
              <a:rPr lang="hr-HR" sz="2600" dirty="0"/>
              <a:t>? </a:t>
            </a:r>
            <a:r>
              <a:rPr lang="hr-HR" sz="2600" dirty="0" err="1"/>
              <a:t>What</a:t>
            </a:r>
            <a:r>
              <a:rPr lang="hr-HR" sz="2600" dirty="0"/>
              <a:t> are </a:t>
            </a:r>
            <a:r>
              <a:rPr lang="hr-HR" sz="2600" dirty="0" err="1"/>
              <a:t>they</a:t>
            </a:r>
            <a:r>
              <a:rPr lang="hr-HR" sz="2600" dirty="0"/>
              <a:t> </a:t>
            </a:r>
            <a:r>
              <a:rPr lang="hr-HR" sz="2600" dirty="0" err="1"/>
              <a:t>doing</a:t>
            </a:r>
            <a:r>
              <a:rPr lang="hr-HR" sz="2600" dirty="0"/>
              <a:t>? </a:t>
            </a:r>
            <a:r>
              <a:rPr lang="hr-HR" sz="2600" dirty="0" err="1"/>
              <a:t>What</a:t>
            </a:r>
            <a:r>
              <a:rPr lang="hr-HR" sz="2600" dirty="0"/>
              <a:t> are </a:t>
            </a:r>
            <a:r>
              <a:rPr lang="hr-HR" sz="2600" dirty="0" err="1"/>
              <a:t>they</a:t>
            </a:r>
            <a:r>
              <a:rPr lang="hr-HR" sz="2600" dirty="0"/>
              <a:t> </a:t>
            </a:r>
            <a:r>
              <a:rPr lang="hr-HR" sz="2600" dirty="0" err="1"/>
              <a:t>talking</a:t>
            </a:r>
            <a:r>
              <a:rPr lang="hr-HR" sz="2600" dirty="0"/>
              <a:t> </a:t>
            </a:r>
            <a:r>
              <a:rPr lang="hr-HR" sz="2600" dirty="0" err="1"/>
              <a:t>about</a:t>
            </a:r>
            <a:r>
              <a:rPr lang="hr-HR" sz="2600" dirty="0"/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97AD83-B658-B6BF-06D3-C5FC7352A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60" y="2194451"/>
            <a:ext cx="3871295" cy="2469094"/>
          </a:xfrm>
          <a:prstGeom prst="rect">
            <a:avLst/>
          </a:prstGeom>
        </p:spPr>
      </p:pic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3799C536-D9D4-42A7-6552-981BF58A3AEE}"/>
              </a:ext>
            </a:extLst>
          </p:cNvPr>
          <p:cNvSpPr txBox="1">
            <a:spLocks/>
          </p:cNvSpPr>
          <p:nvPr/>
        </p:nvSpPr>
        <p:spPr>
          <a:xfrm>
            <a:off x="5782346" y="4029275"/>
            <a:ext cx="6048376" cy="688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sz="2600" b="1" dirty="0" err="1"/>
              <a:t>Check</a:t>
            </a:r>
            <a:r>
              <a:rPr lang="hr-HR" sz="2600" b="1" dirty="0"/>
              <a:t>. 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C5BFC6A4-9748-978A-E830-38F9B326F76D}"/>
              </a:ext>
            </a:extLst>
          </p:cNvPr>
          <p:cNvSpPr txBox="1">
            <a:spLocks/>
          </p:cNvSpPr>
          <p:nvPr/>
        </p:nvSpPr>
        <p:spPr>
          <a:xfrm>
            <a:off x="5782346" y="4539673"/>
            <a:ext cx="6310313" cy="220662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Susan and Jenny are playing with the puppies.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They are called </a:t>
            </a:r>
            <a:r>
              <a:rPr lang="en-US" dirty="0" err="1">
                <a:solidFill>
                  <a:srgbClr val="FF0000"/>
                </a:solidFill>
              </a:rPr>
              <a:t>Roley</a:t>
            </a:r>
            <a:r>
              <a:rPr lang="en-US" dirty="0">
                <a:solidFill>
                  <a:srgbClr val="FF0000"/>
                </a:solidFill>
              </a:rPr>
              <a:t> and </a:t>
            </a:r>
            <a:r>
              <a:rPr lang="en-US" dirty="0" err="1">
                <a:solidFill>
                  <a:srgbClr val="FF0000"/>
                </a:solidFill>
              </a:rPr>
              <a:t>Poley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Emma is filming Erica and Ellen.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Erica is showing Ellen their vegetable garden.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In the background there is a container for compost and a container for recycling.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1E7AF9A-7614-022F-F9A6-EDF89A5E0F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53" y="1680288"/>
            <a:ext cx="5688719" cy="371537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7495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5E93231-E83B-3C4E-A57C-347E037489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315471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E920B2-AFDF-D4DE-E33B-198C37C9E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7019" y="913379"/>
            <a:ext cx="6029325" cy="9786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Listen to Erica and Ellen first. Tick all the points in Task A they mention.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804A96-0626-F06F-BE1E-9D2F4BBC36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35" y="2266891"/>
            <a:ext cx="4915398" cy="164788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l__23_1_living_in_the_country">
            <a:hlinkClick r:id="" action="ppaction://media"/>
            <a:extLst>
              <a:ext uri="{FF2B5EF4-FFF2-40B4-BE49-F238E27FC236}">
                <a16:creationId xmlns:a16="http://schemas.microsoft.com/office/drawing/2014/main" id="{C474E73D-D898-29A5-434F-6FBC8AFC67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99834" y="1577904"/>
            <a:ext cx="487363" cy="487363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8313161-E408-CFB0-EAE0-B089C5F8311F}"/>
              </a:ext>
            </a:extLst>
          </p:cNvPr>
          <p:cNvSpPr txBox="1">
            <a:spLocks/>
          </p:cNvSpPr>
          <p:nvPr/>
        </p:nvSpPr>
        <p:spPr>
          <a:xfrm>
            <a:off x="5857872" y="2380708"/>
            <a:ext cx="6029325" cy="978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Listen to the recording and circle the correct answer in Task D.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A5BC78-E6C5-A710-E5D3-33ED4F323C8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" r="-562" b="331"/>
          <a:stretch/>
        </p:blipFill>
        <p:spPr>
          <a:xfrm>
            <a:off x="200035" y="1490801"/>
            <a:ext cx="5051395" cy="320006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B2193B-9486-FE1A-604F-269CAC5B26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34" y="1469594"/>
            <a:ext cx="498866" cy="4988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DEADF-40FF-66E1-DE4D-CC76A945772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672" y="2341086"/>
            <a:ext cx="498866" cy="4988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D9A447D-91F5-D3A8-BD09-D74912A68D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036" y="3665341"/>
            <a:ext cx="498866" cy="4988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0DF60B-018D-C0FB-07E0-F62E032599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037" y="4213205"/>
            <a:ext cx="498866" cy="4988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05F6958-954D-5A25-F94E-273492781D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97" y="842018"/>
            <a:ext cx="3930674" cy="564664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D5412C15-A725-5F4D-1A2C-8BC2CC2F2841}"/>
              </a:ext>
            </a:extLst>
          </p:cNvPr>
          <p:cNvSpPr/>
          <p:nvPr/>
        </p:nvSpPr>
        <p:spPr>
          <a:xfrm>
            <a:off x="1466896" y="2012480"/>
            <a:ext cx="246496" cy="233202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4" name="l__23_2_you_can_save_the_planet">
            <a:hlinkClick r:id="" action="ppaction://media"/>
            <a:extLst>
              <a:ext uri="{FF2B5EF4-FFF2-40B4-BE49-F238E27FC236}">
                <a16:creationId xmlns:a16="http://schemas.microsoft.com/office/drawing/2014/main" id="{3B89F506-3D34-889B-4E03-E478355713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03503" y="3438939"/>
            <a:ext cx="487363" cy="487363"/>
          </a:xfrm>
          <a:prstGeom prst="rect">
            <a:avLst/>
          </a:prstGeom>
        </p:spPr>
      </p:pic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F99CF8A2-C20D-7120-F39B-970DDB56B383}"/>
              </a:ext>
            </a:extLst>
          </p:cNvPr>
          <p:cNvSpPr txBox="1">
            <a:spLocks/>
          </p:cNvSpPr>
          <p:nvPr/>
        </p:nvSpPr>
        <p:spPr>
          <a:xfrm>
            <a:off x="5817019" y="3438939"/>
            <a:ext cx="6029325" cy="59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Read aloud and check.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36809B7-4C8A-754E-6F28-9D37322871A0}"/>
              </a:ext>
            </a:extLst>
          </p:cNvPr>
          <p:cNvSpPr/>
          <p:nvPr/>
        </p:nvSpPr>
        <p:spPr>
          <a:xfrm>
            <a:off x="1466896" y="3058448"/>
            <a:ext cx="246496" cy="233202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ABD6A51-54F8-2A44-5541-E38A7F2D33E9}"/>
              </a:ext>
            </a:extLst>
          </p:cNvPr>
          <p:cNvSpPr/>
          <p:nvPr/>
        </p:nvSpPr>
        <p:spPr>
          <a:xfrm>
            <a:off x="1466896" y="3787334"/>
            <a:ext cx="246496" cy="233202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AE64AE0-D30C-2E15-DB23-6AD5C2679876}"/>
              </a:ext>
            </a:extLst>
          </p:cNvPr>
          <p:cNvSpPr/>
          <p:nvPr/>
        </p:nvSpPr>
        <p:spPr>
          <a:xfrm>
            <a:off x="1466896" y="4822103"/>
            <a:ext cx="246496" cy="233202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164937B-EC15-E068-B341-8802FE78AB97}"/>
              </a:ext>
            </a:extLst>
          </p:cNvPr>
          <p:cNvSpPr/>
          <p:nvPr/>
        </p:nvSpPr>
        <p:spPr>
          <a:xfrm>
            <a:off x="1466898" y="5782780"/>
            <a:ext cx="246496" cy="233202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2293E13-DF5B-4D5F-B828-432275CDD3A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00" y="1663161"/>
            <a:ext cx="4717464" cy="400435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8820112E-BB77-FCC9-7A77-D650FD550A8B}"/>
              </a:ext>
            </a:extLst>
          </p:cNvPr>
          <p:cNvSpPr txBox="1">
            <a:spLocks/>
          </p:cNvSpPr>
          <p:nvPr/>
        </p:nvSpPr>
        <p:spPr>
          <a:xfrm>
            <a:off x="5857872" y="4257634"/>
            <a:ext cx="6029325" cy="1267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Listen to the third conversation and circle the right option in Task E.</a:t>
            </a:r>
          </a:p>
        </p:txBody>
      </p:sp>
      <p:pic>
        <p:nvPicPr>
          <p:cNvPr id="35" name="l__23_3_roley_and_poley">
            <a:hlinkClick r:id="" action="ppaction://media"/>
            <a:extLst>
              <a:ext uri="{FF2B5EF4-FFF2-40B4-BE49-F238E27FC236}">
                <a16:creationId xmlns:a16="http://schemas.microsoft.com/office/drawing/2014/main" id="{52BCAF19-228B-08A2-6709-CF612755ED5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99835" y="4888515"/>
            <a:ext cx="487363" cy="487363"/>
          </a:xfrm>
          <a:prstGeom prst="rect">
            <a:avLst/>
          </a:prstGeom>
        </p:spPr>
      </p:pic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1BF8F9E9-2B34-6EF1-2C2D-DAC8CEE10BC9}"/>
              </a:ext>
            </a:extLst>
          </p:cNvPr>
          <p:cNvSpPr txBox="1">
            <a:spLocks/>
          </p:cNvSpPr>
          <p:nvPr/>
        </p:nvSpPr>
        <p:spPr>
          <a:xfrm>
            <a:off x="5857872" y="5188673"/>
            <a:ext cx="6029325" cy="59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D3621E0-D9B9-2F66-091A-6F53EC4E461F}"/>
              </a:ext>
            </a:extLst>
          </p:cNvPr>
          <p:cNvSpPr/>
          <p:nvPr/>
        </p:nvSpPr>
        <p:spPr>
          <a:xfrm>
            <a:off x="2300088" y="3046519"/>
            <a:ext cx="1017309" cy="377687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DDDE031-77C6-70CB-D25F-9A74D7F7AC06}"/>
              </a:ext>
            </a:extLst>
          </p:cNvPr>
          <p:cNvSpPr/>
          <p:nvPr/>
        </p:nvSpPr>
        <p:spPr>
          <a:xfrm>
            <a:off x="1282779" y="3512311"/>
            <a:ext cx="2567759" cy="354841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50BC46B-B064-8EC3-D95D-EC7645147499}"/>
              </a:ext>
            </a:extLst>
          </p:cNvPr>
          <p:cNvSpPr/>
          <p:nvPr/>
        </p:nvSpPr>
        <p:spPr>
          <a:xfrm>
            <a:off x="965347" y="3815210"/>
            <a:ext cx="501549" cy="267998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8376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12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920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5446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0" grpId="0"/>
      <p:bldP spid="23" grpId="0" animBg="1"/>
      <p:bldP spid="25" grpId="0"/>
      <p:bldP spid="26" grpId="0" animBg="1"/>
      <p:bldP spid="27" grpId="0" animBg="1"/>
      <p:bldP spid="28" grpId="0" animBg="1"/>
      <p:bldP spid="29" grpId="0" animBg="1"/>
      <p:bldP spid="34" grpId="0"/>
      <p:bldP spid="36" grpId="0"/>
      <p:bldP spid="37" grpId="0" animBg="1"/>
      <p:bldP spid="38" grpId="0" animBg="1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06438-0DED-FF34-5835-F0D90A5A9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413" y="192088"/>
            <a:ext cx="10715625" cy="1635125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n-lt"/>
              </a:rPr>
              <a:t>What are good and bad sides of living in the country? </a:t>
            </a:r>
            <a:br>
              <a:rPr lang="hr-HR" sz="2800" dirty="0">
                <a:latin typeface="+mn-lt"/>
              </a:rPr>
            </a:br>
            <a:r>
              <a:rPr lang="en-US" sz="2800" dirty="0">
                <a:latin typeface="+mn-lt"/>
              </a:rPr>
              <a:t>What are some good and bad sides of living in the city? Discuss in pairs.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D1895-AE3D-3E7D-58DC-E1EBCE1495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467" y="2311337"/>
            <a:ext cx="5154318" cy="4273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600" dirty="0"/>
              <a:t>M</a:t>
            </a:r>
            <a:r>
              <a:rPr lang="en-US" sz="2600" dirty="0" err="1"/>
              <a:t>ake</a:t>
            </a:r>
            <a:r>
              <a:rPr lang="en-US" sz="2600" dirty="0"/>
              <a:t> a table and write some good (pros) and bad sides (cons) of living in the country.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4D676B-4A48-CD23-5A8D-60196B4C4A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47899" y="2311337"/>
            <a:ext cx="7022604" cy="40073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/>
              <a:t>Find the opposites. Copy in your notebook. </a:t>
            </a:r>
          </a:p>
          <a:p>
            <a:pPr marL="0" indent="0">
              <a:buNone/>
            </a:pPr>
            <a:r>
              <a:rPr lang="en-US" sz="2600" b="1" i="1" dirty="0"/>
              <a:t>The opposite of…</a:t>
            </a:r>
          </a:p>
          <a:p>
            <a:pPr marL="0" indent="0">
              <a:buNone/>
            </a:pPr>
            <a:r>
              <a:rPr lang="en-US" sz="2600" b="1" dirty="0">
                <a:solidFill>
                  <a:srgbClr val="92D050"/>
                </a:solidFill>
              </a:rPr>
              <a:t>not much/many/little </a:t>
            </a:r>
            <a:r>
              <a:rPr lang="en-US" sz="2600" b="1" dirty="0"/>
              <a:t>is… </a:t>
            </a:r>
            <a:r>
              <a:rPr lang="en-US" sz="2600" b="1" dirty="0">
                <a:sym typeface="Wingdings" panose="05000000000000000000" pitchFamily="2" charset="2"/>
              </a:rPr>
              <a:t> </a:t>
            </a:r>
            <a:r>
              <a:rPr lang="en-US" sz="2600" b="1" dirty="0">
                <a:solidFill>
                  <a:srgbClr val="FF0000"/>
                </a:solidFill>
              </a:rPr>
              <a:t>a lot of</a:t>
            </a:r>
          </a:p>
          <a:p>
            <a:pPr marL="0" indent="0">
              <a:buNone/>
            </a:pPr>
            <a:r>
              <a:rPr lang="en-US" sz="2600" b="1" dirty="0">
                <a:solidFill>
                  <a:srgbClr val="92D050"/>
                </a:solidFill>
              </a:rPr>
              <a:t>less</a:t>
            </a:r>
            <a:r>
              <a:rPr lang="en-US" sz="2600" b="1" dirty="0"/>
              <a:t> is… </a:t>
            </a:r>
            <a:r>
              <a:rPr lang="en-US" sz="2600" b="1" dirty="0">
                <a:sym typeface="Wingdings" panose="05000000000000000000" pitchFamily="2" charset="2"/>
              </a:rPr>
              <a:t></a:t>
            </a:r>
            <a:r>
              <a:rPr lang="en-US" sz="2600" b="1" dirty="0"/>
              <a:t> </a:t>
            </a:r>
            <a:r>
              <a:rPr lang="en-US" sz="2600" b="1" dirty="0">
                <a:solidFill>
                  <a:srgbClr val="FF0000"/>
                </a:solidFill>
              </a:rPr>
              <a:t>more</a:t>
            </a:r>
            <a:r>
              <a:rPr lang="en-US" sz="2600" b="1" dirty="0"/>
              <a:t> </a:t>
            </a:r>
          </a:p>
          <a:p>
            <a:pPr marL="0" indent="0">
              <a:buNone/>
            </a:pPr>
            <a:r>
              <a:rPr lang="en-US" sz="2600" b="1" dirty="0">
                <a:solidFill>
                  <a:srgbClr val="92D050"/>
                </a:solidFill>
              </a:rPr>
              <a:t>peaceful life </a:t>
            </a:r>
            <a:r>
              <a:rPr lang="en-US" sz="2600" b="1" dirty="0"/>
              <a:t>is… </a:t>
            </a:r>
            <a:r>
              <a:rPr lang="en-US" sz="2600" b="1" dirty="0">
                <a:sym typeface="Wingdings" panose="05000000000000000000" pitchFamily="2" charset="2"/>
              </a:rPr>
              <a:t> </a:t>
            </a:r>
            <a:r>
              <a:rPr lang="en-US" sz="2600" b="1" dirty="0"/>
              <a:t>a </a:t>
            </a:r>
            <a:r>
              <a:rPr lang="en-US" sz="2600" b="1" dirty="0">
                <a:solidFill>
                  <a:srgbClr val="FF0000"/>
                </a:solidFill>
              </a:rPr>
              <a:t>stressful</a:t>
            </a:r>
            <a:r>
              <a:rPr lang="en-US" sz="2600" b="1" dirty="0"/>
              <a:t> life</a:t>
            </a:r>
          </a:p>
          <a:p>
            <a:pPr marL="0" indent="0">
              <a:buNone/>
            </a:pPr>
            <a:r>
              <a:rPr lang="en-US" sz="2600" b="1" dirty="0">
                <a:solidFill>
                  <a:srgbClr val="92D050"/>
                </a:solidFill>
              </a:rPr>
              <a:t>less dangerous </a:t>
            </a:r>
            <a:r>
              <a:rPr lang="en-US" sz="2600" b="1" dirty="0"/>
              <a:t>is… </a:t>
            </a:r>
            <a:r>
              <a:rPr lang="en-US" sz="2600" b="1" dirty="0">
                <a:sym typeface="Wingdings" panose="05000000000000000000" pitchFamily="2" charset="2"/>
              </a:rPr>
              <a:t> </a:t>
            </a:r>
            <a:r>
              <a:rPr lang="en-US" sz="2600" b="1" dirty="0">
                <a:solidFill>
                  <a:srgbClr val="FF0000"/>
                </a:solidFill>
                <a:sym typeface="Wingdings" panose="05000000000000000000" pitchFamily="2" charset="2"/>
              </a:rPr>
              <a:t>more</a:t>
            </a:r>
            <a:r>
              <a:rPr lang="hr-HR" sz="26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600" b="1" dirty="0">
                <a:solidFill>
                  <a:srgbClr val="FF0000"/>
                </a:solidFill>
                <a:sym typeface="Wingdings" panose="05000000000000000000" pitchFamily="2" charset="2"/>
              </a:rPr>
              <a:t>dangerous</a:t>
            </a:r>
          </a:p>
          <a:p>
            <a:pPr marL="0" indent="0">
              <a:buNone/>
            </a:pPr>
            <a:r>
              <a:rPr lang="en-US" sz="2600" b="1" dirty="0">
                <a:solidFill>
                  <a:srgbClr val="92D050"/>
                </a:solidFill>
                <a:sym typeface="Wingdings" panose="05000000000000000000" pitchFamily="2" charset="2"/>
              </a:rPr>
              <a:t>most people </a:t>
            </a:r>
            <a:r>
              <a:rPr lang="en-US" sz="2600" b="1" dirty="0">
                <a:sym typeface="Wingdings" panose="05000000000000000000" pitchFamily="2" charset="2"/>
              </a:rPr>
              <a:t>is….  a </a:t>
            </a:r>
            <a:r>
              <a:rPr lang="en-US" sz="2600" b="1" dirty="0">
                <a:solidFill>
                  <a:srgbClr val="FF0000"/>
                </a:solidFill>
                <a:sym typeface="Wingdings" panose="05000000000000000000" pitchFamily="2" charset="2"/>
              </a:rPr>
              <a:t>few</a:t>
            </a:r>
            <a:r>
              <a:rPr lang="en-US" sz="2600" b="1" dirty="0">
                <a:sym typeface="Wingdings" panose="05000000000000000000" pitchFamily="2" charset="2"/>
              </a:rPr>
              <a:t> </a:t>
            </a:r>
            <a:r>
              <a:rPr lang="en-US" sz="2600" b="1" dirty="0">
                <a:solidFill>
                  <a:srgbClr val="FF0000"/>
                </a:solidFill>
                <a:sym typeface="Wingdings" panose="05000000000000000000" pitchFamily="2" charset="2"/>
              </a:rPr>
              <a:t>people</a:t>
            </a:r>
          </a:p>
          <a:p>
            <a:pPr marL="0" indent="0">
              <a:buNone/>
            </a:pPr>
            <a:r>
              <a:rPr lang="en-US" sz="2600" b="1" dirty="0">
                <a:solidFill>
                  <a:srgbClr val="92D050"/>
                </a:solidFill>
                <a:sym typeface="Wingdings" panose="05000000000000000000" pitchFamily="2" charset="2"/>
              </a:rPr>
              <a:t>relaxed</a:t>
            </a:r>
            <a:r>
              <a:rPr lang="en-US" sz="2600" b="1" dirty="0">
                <a:sym typeface="Wingdings" panose="05000000000000000000" pitchFamily="2" charset="2"/>
              </a:rPr>
              <a:t> is …  a </a:t>
            </a:r>
            <a:r>
              <a:rPr lang="en-US" sz="2600" b="1" dirty="0">
                <a:solidFill>
                  <a:srgbClr val="FF0000"/>
                </a:solidFill>
                <a:sym typeface="Wingdings" panose="05000000000000000000" pitchFamily="2" charset="2"/>
              </a:rPr>
              <a:t>tense</a:t>
            </a:r>
            <a:r>
              <a:rPr lang="en-US" sz="2600" b="1" dirty="0">
                <a:sym typeface="Wingdings" panose="05000000000000000000" pitchFamily="2" charset="2"/>
              </a:rPr>
              <a:t>,</a:t>
            </a:r>
            <a:r>
              <a:rPr lang="en-US" sz="2600" b="1" dirty="0">
                <a:solidFill>
                  <a:srgbClr val="FF0000"/>
                </a:solidFill>
                <a:sym typeface="Wingdings" panose="05000000000000000000" pitchFamily="2" charset="2"/>
              </a:rPr>
              <a:t> stressed out </a:t>
            </a:r>
            <a:r>
              <a:rPr lang="hr-HR" sz="2600" b="1" dirty="0">
                <a:solidFill>
                  <a:srgbClr val="FF0000"/>
                </a:solidFill>
                <a:sym typeface="Wingdings" panose="05000000000000000000" pitchFamily="2" charset="2"/>
              </a:rPr>
              <a:t>p</a:t>
            </a:r>
            <a:r>
              <a:rPr lang="en-US" sz="26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erson</a:t>
            </a:r>
            <a:endParaRPr lang="en-US" sz="2600" b="1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28C3335-8B94-EB48-4FC1-5C7EF98F85F7}"/>
              </a:ext>
            </a:extLst>
          </p:cNvPr>
          <p:cNvCxnSpPr/>
          <p:nvPr/>
        </p:nvCxnSpPr>
        <p:spPr>
          <a:xfrm>
            <a:off x="700088" y="4538431"/>
            <a:ext cx="360997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D31DF10-39C7-BCD5-D54A-1E31E959B28C}"/>
              </a:ext>
            </a:extLst>
          </p:cNvPr>
          <p:cNvCxnSpPr/>
          <p:nvPr/>
        </p:nvCxnSpPr>
        <p:spPr>
          <a:xfrm>
            <a:off x="2337602" y="3959357"/>
            <a:ext cx="0" cy="279082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6E993A9-4276-6F12-0431-8698556588FE}"/>
              </a:ext>
            </a:extLst>
          </p:cNvPr>
          <p:cNvSpPr txBox="1"/>
          <p:nvPr/>
        </p:nvSpPr>
        <p:spPr>
          <a:xfrm>
            <a:off x="481011" y="3899615"/>
            <a:ext cx="1314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/>
              <a:t>PROS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968A6E-F7B7-C0B0-5671-623B70A662AF}"/>
              </a:ext>
            </a:extLst>
          </p:cNvPr>
          <p:cNvSpPr txBox="1"/>
          <p:nvPr/>
        </p:nvSpPr>
        <p:spPr>
          <a:xfrm>
            <a:off x="2431969" y="3924953"/>
            <a:ext cx="1314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/>
              <a:t>CONS </a:t>
            </a:r>
          </a:p>
        </p:txBody>
      </p:sp>
    </p:spTree>
    <p:extLst>
      <p:ext uri="{BB962C8B-B14F-4D97-AF65-F5344CB8AC3E}">
        <p14:creationId xmlns:p14="http://schemas.microsoft.com/office/powerpoint/2010/main" val="340769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39"/>
            <a:ext cx="10515600" cy="1325563"/>
          </a:xfrm>
        </p:spPr>
        <p:txBody>
          <a:bodyPr>
            <a:normAutofit/>
          </a:bodyPr>
          <a:lstStyle/>
          <a:p>
            <a:r>
              <a:rPr lang="hr-HR" sz="2800" dirty="0" err="1"/>
              <a:t>Workbook</a:t>
            </a:r>
            <a:r>
              <a:rPr lang="hr-HR" sz="2800" dirty="0"/>
              <a:t> </a:t>
            </a:r>
            <a:r>
              <a:rPr lang="hr-HR" sz="2800" dirty="0" err="1"/>
              <a:t>page</a:t>
            </a:r>
            <a:r>
              <a:rPr lang="hr-HR" sz="2800" dirty="0"/>
              <a:t> 113.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49E1A4-5B06-38A4-FAAE-6409FB6E5227}"/>
              </a:ext>
            </a:extLst>
          </p:cNvPr>
          <p:cNvSpPr txBox="1"/>
          <p:nvPr/>
        </p:nvSpPr>
        <p:spPr>
          <a:xfrm>
            <a:off x="6188145" y="927902"/>
            <a:ext cx="593139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Susan is writing an essay about good and bad sides of living in the country. She has deleted some parts by mistake. </a:t>
            </a:r>
            <a:endParaRPr lang="hr-HR" sz="2800" dirty="0"/>
          </a:p>
          <a:p>
            <a:endParaRPr lang="hr-HR" sz="2800" dirty="0"/>
          </a:p>
          <a:p>
            <a:r>
              <a:rPr lang="en-US" sz="2800" dirty="0"/>
              <a:t>Help her put the missing parts back into place. </a:t>
            </a:r>
          </a:p>
          <a:p>
            <a:endParaRPr lang="hr-HR" sz="2800" dirty="0"/>
          </a:p>
          <a:p>
            <a:r>
              <a:rPr lang="hr-HR" sz="2800" dirty="0"/>
              <a:t>C</a:t>
            </a:r>
            <a:r>
              <a:rPr lang="en-US" sz="2800" dirty="0" err="1"/>
              <a:t>opy</a:t>
            </a:r>
            <a:r>
              <a:rPr lang="en-US" sz="2800" dirty="0"/>
              <a:t> the essay</a:t>
            </a:r>
            <a:r>
              <a:rPr lang="hr-HR" sz="2800" dirty="0"/>
              <a:t>.</a:t>
            </a:r>
            <a:r>
              <a:rPr lang="en-US" sz="2800" dirty="0"/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2BD0E3-7E3C-7BAD-E913-7F3714EED190}"/>
              </a:ext>
            </a:extLst>
          </p:cNvPr>
          <p:cNvSpPr txBox="1"/>
          <p:nvPr/>
        </p:nvSpPr>
        <p:spPr>
          <a:xfrm>
            <a:off x="6281546" y="4807062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EE896F-5174-30FE-BF31-E7724B046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9" b="5589"/>
          <a:stretch/>
        </p:blipFill>
        <p:spPr>
          <a:xfrm>
            <a:off x="787853" y="1182999"/>
            <a:ext cx="4291327" cy="5431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E684F4-DB70-8B07-6A08-702A031EB3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0" y="2142444"/>
            <a:ext cx="5911242" cy="292622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160EA8-B90B-8E6B-4112-4959AEAE19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98" y="1666139"/>
            <a:ext cx="5593565" cy="446570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4FDCBF-DBDB-1B96-1CAB-C0500F57527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8"/>
          <a:stretch/>
        </p:blipFill>
        <p:spPr>
          <a:xfrm>
            <a:off x="240357" y="2580688"/>
            <a:ext cx="5493693" cy="255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02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35019A9-575D-DF70-C8EC-457C38F76A1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15470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264E84-5035-B56D-7F54-FEF92452D4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98968" y="87312"/>
            <a:ext cx="6097757" cy="282257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Read the quote. Do you agree with it?</a:t>
            </a:r>
          </a:p>
          <a:p>
            <a:pPr marL="0" indent="0">
              <a:buNone/>
            </a:pPr>
            <a:r>
              <a:rPr lang="en-US" dirty="0"/>
              <a:t>Have you ever heard of the</a:t>
            </a:r>
            <a:r>
              <a:rPr lang="hr-HR" dirty="0"/>
              <a:t> </a:t>
            </a:r>
            <a:r>
              <a:rPr lang="hr-HR" dirty="0" err="1"/>
              <a:t>author</a:t>
            </a:r>
            <a:r>
              <a:rPr lang="en-US" dirty="0"/>
              <a:t>? </a:t>
            </a:r>
            <a:endParaRPr lang="hr-HR" dirty="0"/>
          </a:p>
          <a:p>
            <a:pPr marL="0" indent="0">
              <a:buNone/>
            </a:pPr>
            <a:r>
              <a:rPr lang="en-US" dirty="0"/>
              <a:t>Where does he come from? Search for the answers in pairs.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693C95-7CB6-3683-E941-6F6430FCEB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2" t="60287" r="13423"/>
          <a:stretch/>
        </p:blipFill>
        <p:spPr>
          <a:xfrm>
            <a:off x="483498" y="2443393"/>
            <a:ext cx="4348474" cy="19712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93B05B6-1261-3F6E-8F12-87839A46D043}"/>
              </a:ext>
            </a:extLst>
          </p:cNvPr>
          <p:cNvSpPr txBox="1">
            <a:spLocks/>
          </p:cNvSpPr>
          <p:nvPr/>
        </p:nvSpPr>
        <p:spPr>
          <a:xfrm>
            <a:off x="5798966" y="2403475"/>
            <a:ext cx="6097757" cy="20510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i="1" dirty="0">
                <a:solidFill>
                  <a:schemeClr val="bg1">
                    <a:lumMod val="50000"/>
                  </a:schemeClr>
                </a:solidFill>
              </a:rPr>
              <a:t>Mahatma Gandhi was the leader of India’s non-violent independence movement against British rule in South Africa</a:t>
            </a:r>
            <a:r>
              <a:rPr lang="hr-HR" b="1" i="1" dirty="0">
                <a:solidFill>
                  <a:schemeClr val="bg1">
                    <a:lumMod val="50000"/>
                  </a:schemeClr>
                </a:solidFill>
              </a:rPr>
              <a:t>. H</a:t>
            </a:r>
            <a:r>
              <a:rPr lang="en-US" b="1" i="1" dirty="0">
                <a:solidFill>
                  <a:schemeClr val="bg1">
                    <a:lumMod val="50000"/>
                  </a:schemeClr>
                </a:solidFill>
              </a:rPr>
              <a:t>e advocated for the civil rights of Indians.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64BD9F04-1569-EEA9-0FBC-F8206B2D84D2}"/>
              </a:ext>
            </a:extLst>
          </p:cNvPr>
          <p:cNvSpPr txBox="1">
            <a:spLocks/>
          </p:cNvSpPr>
          <p:nvPr/>
        </p:nvSpPr>
        <p:spPr>
          <a:xfrm>
            <a:off x="5798967" y="4714875"/>
            <a:ext cx="6097757" cy="1260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Is the quote connected in any way to the 3 conversations you have listened to?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44023E9C-400A-0049-F7D6-A2F4CD845591}"/>
              </a:ext>
            </a:extLst>
          </p:cNvPr>
          <p:cNvSpPr txBox="1">
            <a:spLocks/>
          </p:cNvSpPr>
          <p:nvPr/>
        </p:nvSpPr>
        <p:spPr>
          <a:xfrm>
            <a:off x="5798967" y="5970588"/>
            <a:ext cx="6097757" cy="79533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What little steps do the McDonnells make?</a:t>
            </a:r>
          </a:p>
        </p:txBody>
      </p:sp>
    </p:spTree>
    <p:extLst>
      <p:ext uri="{BB962C8B-B14F-4D97-AF65-F5344CB8AC3E}">
        <p14:creationId xmlns:p14="http://schemas.microsoft.com/office/powerpoint/2010/main" val="61603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1885AB-6388-0720-0B75-EB0E86255C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1810" y="146474"/>
            <a:ext cx="6266340" cy="450172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The McDonnells have got the solar panels installed.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They also recycle and make compost.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Martin likes reading books on ecology.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Martin and his eco group try to make their school greener.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They have made some leaflets with tips on how to save energy.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They planted some trees, raised money for the green projects, they help the blind, </a:t>
            </a:r>
            <a:r>
              <a:rPr lang="en-US" dirty="0" err="1">
                <a:solidFill>
                  <a:srgbClr val="FF0000"/>
                </a:solidFill>
              </a:rPr>
              <a:t>organise</a:t>
            </a:r>
            <a:r>
              <a:rPr lang="en-US" dirty="0">
                <a:solidFill>
                  <a:srgbClr val="FF0000"/>
                </a:solidFill>
              </a:rPr>
              <a:t> a jumble sale to raise money…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A74150B9-3943-017E-8BF4-CB369869C2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1547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2CBF22-A354-2F0F-7A69-E0725C187C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2" t="60287" r="13423"/>
          <a:stretch/>
        </p:blipFill>
        <p:spPr>
          <a:xfrm>
            <a:off x="397773" y="2214793"/>
            <a:ext cx="4348474" cy="19712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81C142-13EA-6987-BE59-D4D79103DFED}"/>
              </a:ext>
            </a:extLst>
          </p:cNvPr>
          <p:cNvSpPr txBox="1"/>
          <p:nvPr/>
        </p:nvSpPr>
        <p:spPr>
          <a:xfrm>
            <a:off x="5709241" y="4880684"/>
            <a:ext cx="5772150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Be the change you want to see in the world and make your own poster with tips on how to live green.</a:t>
            </a:r>
          </a:p>
        </p:txBody>
      </p:sp>
    </p:spTree>
    <p:extLst>
      <p:ext uri="{BB962C8B-B14F-4D97-AF65-F5344CB8AC3E}">
        <p14:creationId xmlns:p14="http://schemas.microsoft.com/office/powerpoint/2010/main" val="290893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</TotalTime>
  <Words>876</Words>
  <Application>Microsoft Office PowerPoint</Application>
  <PresentationFormat>Widescreen</PresentationFormat>
  <Paragraphs>105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Lesson 23 Green talk</vt:lpstr>
      <vt:lpstr>Explain the term green living. </vt:lpstr>
      <vt:lpstr>Translate:</vt:lpstr>
      <vt:lpstr>PowerPoint Presentation</vt:lpstr>
      <vt:lpstr>PowerPoint Presentation</vt:lpstr>
      <vt:lpstr>What are good and bad sides of living in the country?  What are some good and bad sides of living in the city? Discuss in pairs.</vt:lpstr>
      <vt:lpstr>Workbook page 113.</vt:lpstr>
      <vt:lpstr>PowerPoint Presentation</vt:lpstr>
      <vt:lpstr>PowerPoint Presentation</vt:lpstr>
      <vt:lpstr>Workbook page 110.</vt:lpstr>
      <vt:lpstr>PowerPoint Presentation</vt:lpstr>
      <vt:lpstr>Workbook page 111.</vt:lpstr>
      <vt:lpstr>Workbook page 112.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23 – Green talk</dc:title>
  <dc:creator>Josipa</dc:creator>
  <cp:lastModifiedBy>Sanja Ivoš</cp:lastModifiedBy>
  <cp:revision>49</cp:revision>
  <dcterms:created xsi:type="dcterms:W3CDTF">2022-08-21T19:19:56Z</dcterms:created>
  <dcterms:modified xsi:type="dcterms:W3CDTF">2022-12-06T14:01:04Z</dcterms:modified>
</cp:coreProperties>
</file>